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6"/>
  </p:notesMasterIdLst>
  <p:handoutMasterIdLst>
    <p:handoutMasterId r:id="rId7"/>
  </p:handoutMasterIdLst>
  <p:sldIdLst>
    <p:sldId id="267" r:id="rId3"/>
    <p:sldId id="268" r:id="rId4"/>
    <p:sldId id="269" r:id="rId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9" userDrawn="1">
          <p15:clr>
            <a:srgbClr val="A4A3A4"/>
          </p15:clr>
        </p15:guide>
        <p15:guide id="2" pos="2179"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D3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p:cViewPr varScale="1">
        <p:scale>
          <a:sx n="86" d="100"/>
          <a:sy n="86" d="100"/>
        </p:scale>
        <p:origin x="115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2899"/>
        <p:guide pos="217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CED66660-1D4E-41B0-B49B-196B9882DC81}" type="datetimeFigureOut">
              <a:rPr lang="en-US" smtClean="0"/>
              <a:pPr/>
              <a:t>5/11/2018</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CCFEC37C-2164-43E7-8DDB-145C057FFFDF}" type="slidenum">
              <a:rPr lang="en-US" smtClean="0"/>
              <a:pPr/>
              <a:t>‹#›</a:t>
            </a:fld>
            <a:endParaRPr lang="en-US"/>
          </a:p>
        </p:txBody>
      </p:sp>
    </p:spTree>
    <p:extLst>
      <p:ext uri="{BB962C8B-B14F-4D97-AF65-F5344CB8AC3E}">
        <p14:creationId xmlns:p14="http://schemas.microsoft.com/office/powerpoint/2010/main" val="94418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AAC49A02-11D4-4433-88EA-27EA698B7664}" type="datetimeFigureOut">
              <a:rPr lang="en-US" smtClean="0"/>
              <a:pPr/>
              <a:t>5/11/2018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36BC7C22-AC3E-4A2B-A931-8B1CC73E21F7}" type="slidenum">
              <a:rPr lang="en-US" smtClean="0"/>
              <a:pPr/>
              <a:t>‹#›</a:t>
            </a:fld>
            <a:endParaRPr lang="en-US"/>
          </a:p>
        </p:txBody>
      </p:sp>
    </p:spTree>
    <p:extLst>
      <p:ext uri="{BB962C8B-B14F-4D97-AF65-F5344CB8AC3E}">
        <p14:creationId xmlns:p14="http://schemas.microsoft.com/office/powerpoint/2010/main" val="348417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arget_lg.png"/>
          <p:cNvPicPr>
            <a:picLocks noChangeAspect="1"/>
          </p:cNvPicPr>
          <p:nvPr userDrawn="1"/>
        </p:nvPicPr>
        <p:blipFill>
          <a:blip r:embed="rId2" cstate="print"/>
          <a:stretch>
            <a:fillRect/>
          </a:stretch>
        </p:blipFill>
        <p:spPr>
          <a:xfrm>
            <a:off x="0" y="0"/>
            <a:ext cx="11125200" cy="6257925"/>
          </a:xfrm>
          <a:prstGeom prst="rect">
            <a:avLst/>
          </a:prstGeom>
        </p:spPr>
      </p:pic>
      <p:sp>
        <p:nvSpPr>
          <p:cNvPr id="2" name="Title 1"/>
          <p:cNvSpPr>
            <a:spLocks noGrp="1"/>
          </p:cNvSpPr>
          <p:nvPr>
            <p:ph type="ctrTitle"/>
          </p:nvPr>
        </p:nvSpPr>
        <p:spPr>
          <a:xfrm>
            <a:off x="3810000" y="3276600"/>
            <a:ext cx="5181600" cy="1470025"/>
          </a:xfrm>
        </p:spPr>
        <p:txBody>
          <a:bodyPr>
            <a:normAutofit/>
          </a:bodyPr>
          <a:lstStyle>
            <a:lvl1pPr algn="r">
              <a:defRPr sz="2800"/>
            </a:lvl1pPr>
          </a:lstStyle>
          <a:p>
            <a:r>
              <a:rPr lang="en-US"/>
              <a:t>Click to edit Master title style</a:t>
            </a:r>
            <a:endParaRPr lang="en-US" dirty="0"/>
          </a:p>
        </p:txBody>
      </p:sp>
      <p:sp>
        <p:nvSpPr>
          <p:cNvPr id="3" name="Subtitle 2"/>
          <p:cNvSpPr>
            <a:spLocks noGrp="1"/>
          </p:cNvSpPr>
          <p:nvPr>
            <p:ph type="subTitle" idx="1"/>
          </p:nvPr>
        </p:nvSpPr>
        <p:spPr>
          <a:xfrm>
            <a:off x="3810000" y="4191000"/>
            <a:ext cx="5181600" cy="1752600"/>
          </a:xfrm>
        </p:spPr>
        <p:txBody>
          <a:bodyPr>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8" name="Rectangle 7"/>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5334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0" y="1523999"/>
            <a:ext cx="2855915"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3"/>
          </p:nvPr>
        </p:nvSpPr>
        <p:spPr>
          <a:xfrm>
            <a:off x="483000" y="914400"/>
            <a:ext cx="8251200" cy="457200"/>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a:solidFill>
                  <a:schemeClr val="bg1"/>
                </a:solidFill>
              </a:rPr>
              <a:t>ON TARGET</a:t>
            </a:r>
          </a:p>
        </p:txBody>
      </p:sp>
      <p:pic>
        <p:nvPicPr>
          <p:cNvPr id="11" name="Picture 10" descr="dart_left.png"/>
          <p:cNvPicPr>
            <a:picLocks noChangeAspect="1"/>
          </p:cNvPicPr>
          <p:nvPr userDrawn="1"/>
        </p:nvPicPr>
        <p:blipFill>
          <a:blip r:embed="rId2" cstate="print"/>
          <a:stretch>
            <a:fillRect/>
          </a:stretch>
        </p:blipFill>
        <p:spPr>
          <a:xfrm>
            <a:off x="1219200" y="152400"/>
            <a:ext cx="7010400" cy="701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descr="target_solo.png"/>
          <p:cNvPicPr>
            <a:picLocks noChangeAspect="1"/>
          </p:cNvPicPr>
          <p:nvPr userDrawn="1"/>
        </p:nvPicPr>
        <p:blipFill>
          <a:blip r:embed="rId2" cstate="print"/>
          <a:stretch>
            <a:fillRect/>
          </a:stretch>
        </p:blipFill>
        <p:spPr>
          <a:xfrm>
            <a:off x="5410200" y="1524000"/>
            <a:ext cx="3810000" cy="3810000"/>
          </a:xfrm>
          <a:prstGeom prst="rect">
            <a:avLst/>
          </a:prstGeom>
        </p:spPr>
      </p:pic>
      <p:sp>
        <p:nvSpPr>
          <p:cNvPr id="12" name="Rounded Rectangle 11"/>
          <p:cNvSpPr/>
          <p:nvPr userDrawn="1"/>
        </p:nvSpPr>
        <p:spPr>
          <a:xfrm>
            <a:off x="990600" y="2743200"/>
            <a:ext cx="7010400" cy="7620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3400" y="2773987"/>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90600" y="1295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EFE93-F287-4331-B820-9EE2079A43EA}" type="slidenum">
              <a:rPr lang="en-US" smtClean="0"/>
              <a:pPr/>
              <a:t>‹#›</a:t>
            </a:fld>
            <a:endParaRPr lang="en-US"/>
          </a:p>
        </p:txBody>
      </p:sp>
      <p:sp>
        <p:nvSpPr>
          <p:cNvPr id="7" name="Rectangle 6"/>
          <p:cNvSpPr/>
          <p:nvPr userDrawn="1"/>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2331667" y="2570467"/>
            <a:ext cx="5301734" cy="369332"/>
          </a:xfrm>
          <a:prstGeom prst="rect">
            <a:avLst/>
          </a:prstGeom>
          <a:noFill/>
        </p:spPr>
        <p:txBody>
          <a:bodyPr wrap="square" rtlCol="0">
            <a:spAutoFit/>
          </a:bodyPr>
          <a:lstStyle/>
          <a:p>
            <a:r>
              <a:rPr lang="en-US" dirty="0">
                <a:solidFill>
                  <a:schemeClr val="bg1"/>
                </a:solidFill>
              </a:rPr>
              <a:t>ON TARGET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066800"/>
            <a:ext cx="38100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066800"/>
            <a:ext cx="3886200" cy="4525963"/>
          </a:xfrm>
        </p:spPr>
        <p:txBody>
          <a:bodyPr>
            <a:normAutofit/>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990600"/>
            <a:ext cx="38862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1306512"/>
            <a:ext cx="3886200" cy="4332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76801" y="990600"/>
            <a:ext cx="3810000" cy="304800"/>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1" y="1295400"/>
            <a:ext cx="3810000" cy="4343400"/>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73050"/>
            <a:ext cx="2627313" cy="1162050"/>
          </a:xfrm>
        </p:spPr>
        <p:txBody>
          <a:bodyPr anchor="b">
            <a:normAutofit/>
          </a:bodyPr>
          <a:lstStyle>
            <a:lvl1pPr algn="l">
              <a:defRPr sz="16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340350" cy="5853113"/>
          </a:xfrm>
        </p:spPr>
        <p:txBody>
          <a:bodyPr/>
          <a:lstStyle>
            <a:lvl1pPr>
              <a:defRPr sz="16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8200" y="1435100"/>
            <a:ext cx="2627313" cy="469106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68825"/>
            <a:ext cx="5486400" cy="566738"/>
          </a:xfrm>
        </p:spPr>
        <p:txBody>
          <a:bodyPr anchor="b">
            <a:normAutofit/>
          </a:bodyPr>
          <a:lstStyle>
            <a:lvl1pPr algn="l">
              <a:defRPr sz="1600" b="1"/>
            </a:lvl1pPr>
          </a:lstStyle>
          <a:p>
            <a:r>
              <a:rPr lang="en-US"/>
              <a:t>Click to edit Master title style</a:t>
            </a:r>
            <a:endParaRPr lang="en-US" dirty="0"/>
          </a:p>
        </p:txBody>
      </p:sp>
      <p:sp>
        <p:nvSpPr>
          <p:cNvPr id="3" name="Picture Placeholder 2"/>
          <p:cNvSpPr>
            <a:spLocks noGrp="1"/>
          </p:cNvSpPr>
          <p:nvPr>
            <p:ph type="pic" idx="1"/>
          </p:nvPr>
        </p:nvSpPr>
        <p:spPr>
          <a:xfrm>
            <a:off x="22860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286000" y="5135563"/>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EFE93-F287-4331-B820-9EE2079A43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48400"/>
            <a:ext cx="91440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274638"/>
            <a:ext cx="7772400" cy="639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066800"/>
            <a:ext cx="7772400" cy="5059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19600" y="6356350"/>
            <a:ext cx="16002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3733800" y="6362700"/>
            <a:ext cx="838200" cy="365125"/>
          </a:xfrm>
          <a:prstGeom prst="rect">
            <a:avLst/>
          </a:prstGeom>
        </p:spPr>
        <p:txBody>
          <a:bodyPr vert="horz" lIns="91440" tIns="45720" rIns="91440" bIns="45720" rtlCol="0" anchor="ctr"/>
          <a:lstStyle>
            <a:lvl1pPr algn="r">
              <a:defRPr sz="1200" b="1">
                <a:solidFill>
                  <a:schemeClr val="bg1"/>
                </a:solidFill>
              </a:defRPr>
            </a:lvl1pPr>
          </a:lstStyle>
          <a:p>
            <a:fld id="{EA9EFE93-F287-4331-B820-9EE2079A43EA}" type="slidenum">
              <a:rPr lang="en-US" smtClean="0"/>
              <a:pPr/>
              <a:t>‹#›</a:t>
            </a:fld>
            <a:endParaRPr lang="en-US" dirty="0"/>
          </a:p>
        </p:txBody>
      </p:sp>
      <p:sp>
        <p:nvSpPr>
          <p:cNvPr id="10" name="Rectangle 9"/>
          <p:cNvSpPr/>
          <p:nvPr/>
        </p:nvSpPr>
        <p:spPr>
          <a:xfrm>
            <a:off x="0" y="0"/>
            <a:ext cx="685800" cy="6248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dart_and_target.png"/>
          <p:cNvPicPr>
            <a:picLocks noChangeAspect="1"/>
          </p:cNvPicPr>
          <p:nvPr/>
        </p:nvPicPr>
        <p:blipFill>
          <a:blip r:embed="rId14" cstate="print"/>
          <a:stretch>
            <a:fillRect/>
          </a:stretch>
        </p:blipFill>
        <p:spPr>
          <a:xfrm>
            <a:off x="-76200" y="4267200"/>
            <a:ext cx="2514600" cy="2514600"/>
          </a:xfrm>
          <a:prstGeom prst="rect">
            <a:avLst/>
          </a:prstGeom>
        </p:spPr>
      </p:pic>
      <p:sp>
        <p:nvSpPr>
          <p:cNvPr id="12" name="TextBox 11"/>
          <p:cNvSpPr txBox="1"/>
          <p:nvPr/>
        </p:nvSpPr>
        <p:spPr>
          <a:xfrm rot="5400000">
            <a:off x="-2331667" y="2570467"/>
            <a:ext cx="5301734" cy="369332"/>
          </a:xfrm>
          <a:prstGeom prst="rect">
            <a:avLst/>
          </a:prstGeom>
          <a:noFill/>
        </p:spPr>
        <p:txBody>
          <a:bodyPr wrap="square" rtlCol="0">
            <a:spAutoFit/>
          </a:bodyPr>
          <a:lstStyle/>
          <a:p>
            <a:r>
              <a:rPr lang="en-US" dirty="0">
                <a:solidFill>
                  <a:schemeClr val="bg1"/>
                </a:solidFill>
              </a:rPr>
              <a:t>ON TARGET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457200" indent="0" algn="l" defTabSz="914400" rtl="0" eaLnBrk="1" latinLnBrk="0" hangingPunct="1">
        <a:spcBef>
          <a:spcPct val="20000"/>
        </a:spcBef>
        <a:buFontTx/>
        <a:buNone/>
        <a:defRPr sz="1200" kern="1200">
          <a:solidFill>
            <a:schemeClr val="tx1"/>
          </a:solidFill>
          <a:latin typeface="+mn-lt"/>
          <a:ea typeface="+mn-ea"/>
          <a:cs typeface="+mn-cs"/>
        </a:defRPr>
      </a:lvl2pPr>
      <a:lvl3pPr marL="914400" indent="0" algn="l" defTabSz="914400" rtl="0" eaLnBrk="1" latinLnBrk="0" hangingPunct="1">
        <a:spcBef>
          <a:spcPct val="20000"/>
        </a:spcBef>
        <a:buFontTx/>
        <a:buNone/>
        <a:defRPr sz="1200" kern="1200">
          <a:solidFill>
            <a:schemeClr val="tx1"/>
          </a:solidFill>
          <a:latin typeface="+mn-lt"/>
          <a:ea typeface="+mn-ea"/>
          <a:cs typeface="+mn-cs"/>
        </a:defRPr>
      </a:lvl3pPr>
      <a:lvl4pPr marL="1371600" indent="0" algn="l" defTabSz="914400" rtl="0" eaLnBrk="1" latinLnBrk="0" hangingPunct="1">
        <a:spcBef>
          <a:spcPct val="20000"/>
        </a:spcBef>
        <a:buFontTx/>
        <a:buNone/>
        <a:defRPr sz="1200" kern="1200">
          <a:solidFill>
            <a:schemeClr val="tx1"/>
          </a:solidFill>
          <a:latin typeface="+mn-lt"/>
          <a:ea typeface="+mn-ea"/>
          <a:cs typeface="+mn-cs"/>
        </a:defRPr>
      </a:lvl4pPr>
      <a:lvl5pPr marL="1828800" indent="0" algn="l" defTabSz="914400" rtl="0" eaLnBrk="1" latinLnBrk="0" hangingPunct="1">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447B-45DE-4F1B-AEAB-F2600C19AA80}"/>
              </a:ext>
            </a:extLst>
          </p:cNvPr>
          <p:cNvSpPr>
            <a:spLocks noGrp="1"/>
          </p:cNvSpPr>
          <p:nvPr>
            <p:ph type="title" idx="4294967295"/>
          </p:nvPr>
        </p:nvSpPr>
        <p:spPr>
          <a:xfrm>
            <a:off x="1371600" y="274638"/>
            <a:ext cx="7772400" cy="639762"/>
          </a:xfrm>
        </p:spPr>
        <p:txBody>
          <a:bodyPr>
            <a:normAutofit/>
          </a:bodyPr>
          <a:lstStyle/>
          <a:p>
            <a:pPr algn="ctr"/>
            <a:r>
              <a:rPr lang="en-US" dirty="0"/>
              <a:t>CIRCUIT 7 INTEGRATED PRACTICE TEAM (IPT)</a:t>
            </a:r>
          </a:p>
        </p:txBody>
      </p:sp>
      <p:sp>
        <p:nvSpPr>
          <p:cNvPr id="4" name="TextBox 3">
            <a:extLst>
              <a:ext uri="{FF2B5EF4-FFF2-40B4-BE49-F238E27FC236}">
                <a16:creationId xmlns:a16="http://schemas.microsoft.com/office/drawing/2014/main" id="{A275CBF1-2FC7-4D2F-A68B-3239650BC39A}"/>
              </a:ext>
            </a:extLst>
          </p:cNvPr>
          <p:cNvSpPr txBox="1"/>
          <p:nvPr/>
        </p:nvSpPr>
        <p:spPr>
          <a:xfrm>
            <a:off x="1295400" y="914400"/>
            <a:ext cx="7543800" cy="2800767"/>
          </a:xfrm>
          <a:prstGeom prst="rect">
            <a:avLst/>
          </a:prstGeom>
          <a:noFill/>
        </p:spPr>
        <p:txBody>
          <a:bodyPr wrap="square" rtlCol="0">
            <a:spAutoFit/>
          </a:bodyPr>
          <a:lstStyle/>
          <a:p>
            <a:r>
              <a:rPr lang="en-US" sz="1600" dirty="0"/>
              <a:t>The Integrated Practice Team, is a community-oriented, strength based individualized planning process aimed at helping families meet their needs through informal supports and formal child welfare service systems. The goal of the IPT members is to staff cases as a TEAM and offer knowledge and expertise to develop a comprehensive family service plan WITH the family to ensure the individual needs of the family are strengthened while safely maintaining children in their homes.  </a:t>
            </a:r>
          </a:p>
          <a:p>
            <a:endParaRPr lang="en-US" sz="1600" dirty="0"/>
          </a:p>
          <a:p>
            <a:r>
              <a:rPr lang="en-US" sz="1600" dirty="0"/>
              <a:t>The type of cases referred are active investigations or open case management where there is a potential for removal of the children.  The process is to identify innovative solutions to safely maintain children in their own home. </a:t>
            </a:r>
          </a:p>
        </p:txBody>
      </p:sp>
      <p:sp>
        <p:nvSpPr>
          <p:cNvPr id="5" name="TextBox 4">
            <a:extLst>
              <a:ext uri="{FF2B5EF4-FFF2-40B4-BE49-F238E27FC236}">
                <a16:creationId xmlns:a16="http://schemas.microsoft.com/office/drawing/2014/main" id="{6B80F41D-5605-426E-93FF-9A6C3D968160}"/>
              </a:ext>
            </a:extLst>
          </p:cNvPr>
          <p:cNvSpPr txBox="1"/>
          <p:nvPr/>
        </p:nvSpPr>
        <p:spPr>
          <a:xfrm>
            <a:off x="2667000" y="3823396"/>
            <a:ext cx="5943600" cy="2862322"/>
          </a:xfrm>
          <a:prstGeom prst="rect">
            <a:avLst/>
          </a:prstGeom>
          <a:noFill/>
        </p:spPr>
        <p:txBody>
          <a:bodyPr wrap="square" rtlCol="0">
            <a:spAutoFit/>
          </a:bodyPr>
          <a:lstStyle/>
          <a:p>
            <a:pPr algn="ctr"/>
            <a:r>
              <a:rPr lang="en-US" dirty="0"/>
              <a:t>BEST PRACTICE POINTS</a:t>
            </a:r>
          </a:p>
          <a:p>
            <a:pPr marL="285750" indent="-285750">
              <a:buFont typeface="Wingdings" panose="05000000000000000000" pitchFamily="2" charset="2"/>
              <a:buChar char="Ø"/>
            </a:pPr>
            <a:r>
              <a:rPr lang="en-US" dirty="0"/>
              <a:t>Co-facilitating by CBCs and DCF-Shared responsibilities between agencies</a:t>
            </a:r>
          </a:p>
          <a:p>
            <a:pPr marL="285750" indent="-285750">
              <a:buFont typeface="Wingdings" panose="05000000000000000000" pitchFamily="2" charset="2"/>
              <a:buChar char="Ø"/>
            </a:pPr>
            <a:r>
              <a:rPr lang="en-US" dirty="0"/>
              <a:t>Travel to service centers to conduct staffing-Easier access for families and staff</a:t>
            </a:r>
          </a:p>
          <a:p>
            <a:pPr marL="285750" indent="-285750">
              <a:buFont typeface="Wingdings" panose="05000000000000000000" pitchFamily="2" charset="2"/>
              <a:buChar char="Ø"/>
            </a:pPr>
            <a:r>
              <a:rPr lang="en-US" dirty="0"/>
              <a:t>Integration with other community stakeholders-minimizing the number of </a:t>
            </a:r>
            <a:r>
              <a:rPr lang="en-US" dirty="0" err="1"/>
              <a:t>staffings</a:t>
            </a:r>
            <a:r>
              <a:rPr lang="en-US" dirty="0"/>
              <a:t> for families and staff</a:t>
            </a:r>
          </a:p>
          <a:p>
            <a:pPr algn="ctr"/>
            <a:endParaRPr lang="en-US" dirty="0"/>
          </a:p>
          <a:p>
            <a:pPr algn="ctr"/>
            <a:endParaRPr lang="en-US" dirty="0"/>
          </a:p>
        </p:txBody>
      </p:sp>
    </p:spTree>
    <p:extLst>
      <p:ext uri="{BB962C8B-B14F-4D97-AF65-F5344CB8AC3E}">
        <p14:creationId xmlns:p14="http://schemas.microsoft.com/office/powerpoint/2010/main" val="121757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203F8-FFA6-44D6-A89F-CAA1116AA87D}"/>
              </a:ext>
            </a:extLst>
          </p:cNvPr>
          <p:cNvSpPr>
            <a:spLocks noGrp="1"/>
          </p:cNvSpPr>
          <p:nvPr>
            <p:ph type="title"/>
          </p:nvPr>
        </p:nvSpPr>
        <p:spPr>
          <a:xfrm>
            <a:off x="710852" y="216377"/>
            <a:ext cx="1736122" cy="1828800"/>
          </a:xfrm>
        </p:spPr>
        <p:txBody>
          <a:bodyPr>
            <a:normAutofit/>
          </a:bodyPr>
          <a:lstStyle/>
          <a:p>
            <a:pPr algn="ctr"/>
            <a:r>
              <a:rPr lang="en-US" sz="1600" dirty="0"/>
              <a:t>Cumulative Report</a:t>
            </a:r>
            <a:br>
              <a:rPr lang="en-US" sz="1600" dirty="0"/>
            </a:br>
            <a:r>
              <a:rPr lang="en-US" sz="1600" dirty="0"/>
              <a:t>May-December 2017</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974" y="0"/>
            <a:ext cx="629601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75" y="1848196"/>
            <a:ext cx="681581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3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5D1CA9D-88BA-4954-99CC-4E533A532859}"/>
              </a:ext>
            </a:extLst>
          </p:cNvPr>
          <p:cNvSpPr>
            <a:spLocks noGrp="1"/>
          </p:cNvSpPr>
          <p:nvPr>
            <p:ph sz="half" idx="1"/>
          </p:nvPr>
        </p:nvSpPr>
        <p:spPr>
          <a:xfrm>
            <a:off x="5031781" y="3352800"/>
            <a:ext cx="3810000" cy="533400"/>
          </a:xfrm>
        </p:spPr>
        <p:txBody>
          <a:bodyPr>
            <a:normAutofit/>
          </a:bodyPr>
          <a:lstStyle/>
          <a:p>
            <a:pPr algn="ctr"/>
            <a:r>
              <a:rPr lang="en-US" sz="1200" b="1" dirty="0">
                <a:latin typeface="Calibri" panose="020F0502020204030204" pitchFamily="34" charset="0"/>
              </a:rPr>
              <a:t>Parent Attendance at Initial Cases Staffed by </a:t>
            </a:r>
          </a:p>
          <a:p>
            <a:pPr algn="ctr"/>
            <a:r>
              <a:rPr lang="en-US" sz="1200" b="1" dirty="0" err="1">
                <a:latin typeface="Calibri" panose="020F0502020204030204" pitchFamily="34" charset="0"/>
              </a:rPr>
              <a:t>IPT</a:t>
            </a:r>
            <a:r>
              <a:rPr lang="en-US" sz="1200" b="1" dirty="0">
                <a:latin typeface="Calibri" panose="020F0502020204030204" pitchFamily="34" charset="0"/>
              </a:rPr>
              <a:t> versus All Others with Percentage in Attendance</a:t>
            </a:r>
          </a:p>
        </p:txBody>
      </p:sp>
      <p:sp>
        <p:nvSpPr>
          <p:cNvPr id="6" name="Title 2">
            <a:extLst>
              <a:ext uri="{FF2B5EF4-FFF2-40B4-BE49-F238E27FC236}">
                <a16:creationId xmlns:a16="http://schemas.microsoft.com/office/drawing/2014/main" id="{C97203F8-FFA6-44D6-A89F-CAA1116AA87D}"/>
              </a:ext>
            </a:extLst>
          </p:cNvPr>
          <p:cNvSpPr>
            <a:spLocks noGrp="1"/>
          </p:cNvSpPr>
          <p:nvPr>
            <p:ph type="title"/>
          </p:nvPr>
        </p:nvSpPr>
        <p:spPr>
          <a:xfrm>
            <a:off x="685800" y="76200"/>
            <a:ext cx="3581400" cy="455813"/>
          </a:xfrm>
        </p:spPr>
        <p:txBody>
          <a:bodyPr>
            <a:noAutofit/>
          </a:bodyPr>
          <a:lstStyle/>
          <a:p>
            <a:pPr algn="ctr"/>
            <a:r>
              <a:rPr lang="en-US" sz="1600" dirty="0"/>
              <a:t>Cumulative Report</a:t>
            </a:r>
            <a:br>
              <a:rPr lang="en-US" sz="1600" dirty="0"/>
            </a:br>
            <a:r>
              <a:rPr lang="en-US" sz="1600" dirty="0"/>
              <a:t>May-December 2017</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562" y="457200"/>
            <a:ext cx="44144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a:extLst>
              <a:ext uri="{FF2B5EF4-FFF2-40B4-BE49-F238E27FC236}">
                <a16:creationId xmlns:a16="http://schemas.microsoft.com/office/drawing/2014/main" id="{B5D1CA9D-88BA-4954-99CC-4E533A532859}"/>
              </a:ext>
            </a:extLst>
          </p:cNvPr>
          <p:cNvSpPr txBox="1">
            <a:spLocks/>
          </p:cNvSpPr>
          <p:nvPr/>
        </p:nvSpPr>
        <p:spPr>
          <a:xfrm>
            <a:off x="710789" y="838200"/>
            <a:ext cx="3810000"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600" kern="1200">
                <a:solidFill>
                  <a:schemeClr val="tx1"/>
                </a:solidFill>
                <a:latin typeface="+mn-lt"/>
                <a:ea typeface="+mn-ea"/>
                <a:cs typeface="+mn-cs"/>
              </a:defRPr>
            </a:lvl1pPr>
            <a:lvl2pPr marL="457200" indent="0" algn="l" defTabSz="914400" rtl="0" eaLnBrk="1" latinLnBrk="0" hangingPunct="1">
              <a:spcBef>
                <a:spcPct val="20000"/>
              </a:spcBef>
              <a:buFontTx/>
              <a:buNone/>
              <a:defRPr sz="1200" kern="1200">
                <a:solidFill>
                  <a:schemeClr val="tx1"/>
                </a:solidFill>
                <a:latin typeface="+mn-lt"/>
                <a:ea typeface="+mn-ea"/>
                <a:cs typeface="+mn-cs"/>
              </a:defRPr>
            </a:lvl2pPr>
            <a:lvl3pPr marL="914400" indent="0" algn="l" defTabSz="914400" rtl="0" eaLnBrk="1" latinLnBrk="0" hangingPunct="1">
              <a:spcBef>
                <a:spcPct val="20000"/>
              </a:spcBef>
              <a:buFontTx/>
              <a:buNone/>
              <a:defRPr sz="1200" kern="1200">
                <a:solidFill>
                  <a:schemeClr val="tx1"/>
                </a:solidFill>
                <a:latin typeface="+mn-lt"/>
                <a:ea typeface="+mn-ea"/>
                <a:cs typeface="+mn-cs"/>
              </a:defRPr>
            </a:lvl3pPr>
            <a:lvl4pPr marL="1371600" indent="0" algn="l" defTabSz="914400" rtl="0" eaLnBrk="1" latinLnBrk="0" hangingPunct="1">
              <a:spcBef>
                <a:spcPct val="20000"/>
              </a:spcBef>
              <a:buFontTx/>
              <a:buNone/>
              <a:defRPr sz="1200" kern="1200">
                <a:solidFill>
                  <a:schemeClr val="tx1"/>
                </a:solidFill>
                <a:latin typeface="+mn-lt"/>
                <a:ea typeface="+mn-ea"/>
                <a:cs typeface="+mn-cs"/>
              </a:defRPr>
            </a:lvl4pPr>
            <a:lvl5pPr marL="1828800" indent="0" algn="l" defTabSz="914400" rtl="0" eaLnBrk="1" latinLnBrk="0" hangingPunct="1">
              <a:spcBef>
                <a:spcPct val="20000"/>
              </a:spcBef>
              <a:buFontTx/>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a:r>
              <a:rPr lang="en-US" sz="1200" b="1" dirty="0">
                <a:latin typeface="Calibri" panose="020F0502020204030204" pitchFamily="34" charset="0"/>
              </a:rPr>
              <a:t>Shelters Resulting from Cases Staffed by </a:t>
            </a:r>
            <a:r>
              <a:rPr lang="en-US" sz="1200" b="1" dirty="0" err="1">
                <a:latin typeface="Calibri" panose="020F0502020204030204" pitchFamily="34" charset="0"/>
              </a:rPr>
              <a:t>IPT</a:t>
            </a:r>
            <a:r>
              <a:rPr lang="en-US" sz="1200" b="1" dirty="0">
                <a:latin typeface="Calibri" panose="020F0502020204030204" pitchFamily="34" charset="0"/>
              </a:rPr>
              <a:t> versus </a:t>
            </a:r>
          </a:p>
          <a:p>
            <a:pPr algn="ctr"/>
            <a:r>
              <a:rPr lang="en-US" sz="1200" b="1" dirty="0">
                <a:latin typeface="Calibri" panose="020F0502020204030204" pitchFamily="34" charset="0"/>
              </a:rPr>
              <a:t>All Others with Percentage Removed</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1349433"/>
            <a:ext cx="3631378"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3">
            <a:extLst>
              <a:ext uri="{FF2B5EF4-FFF2-40B4-BE49-F238E27FC236}">
                <a16:creationId xmlns:a16="http://schemas.microsoft.com/office/drawing/2014/main" id="{B5D1CA9D-88BA-4954-99CC-4E533A532859}"/>
              </a:ext>
            </a:extLst>
          </p:cNvPr>
          <p:cNvSpPr>
            <a:spLocks noGrp="1"/>
          </p:cNvSpPr>
          <p:nvPr>
            <p:ph sz="half" idx="1"/>
          </p:nvPr>
        </p:nvSpPr>
        <p:spPr>
          <a:xfrm>
            <a:off x="5181600" y="0"/>
            <a:ext cx="3810000" cy="533400"/>
          </a:xfrm>
        </p:spPr>
        <p:txBody>
          <a:bodyPr>
            <a:normAutofit/>
          </a:bodyPr>
          <a:lstStyle/>
          <a:p>
            <a:pPr algn="ctr"/>
            <a:r>
              <a:rPr lang="en-US" sz="1200" b="1" dirty="0">
                <a:latin typeface="Calibri" panose="020F0502020204030204" pitchFamily="34" charset="0"/>
              </a:rPr>
              <a:t>Number of Cases Staffed by </a:t>
            </a:r>
            <a:r>
              <a:rPr lang="en-US" sz="1200" b="1" dirty="0" err="1">
                <a:latin typeface="Calibri" panose="020F0502020204030204" pitchFamily="34" charset="0"/>
              </a:rPr>
              <a:t>IPT</a:t>
            </a:r>
            <a:r>
              <a:rPr lang="en-US" sz="1200" b="1" dirty="0">
                <a:latin typeface="Calibri" panose="020F0502020204030204" pitchFamily="34" charset="0"/>
              </a:rPr>
              <a:t> and </a:t>
            </a:r>
          </a:p>
          <a:p>
            <a:pPr algn="ctr"/>
            <a:r>
              <a:rPr lang="en-US" sz="1200" b="1" dirty="0">
                <a:latin typeface="Calibri" panose="020F0502020204030204" pitchFamily="34" charset="0"/>
              </a:rPr>
              <a:t>Percentage Removed by Month</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562" y="3886200"/>
            <a:ext cx="4414438" cy="276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92222"/>
      </p:ext>
    </p:extLst>
  </p:cSld>
  <p:clrMapOvr>
    <a:masterClrMapping/>
  </p:clrMapOvr>
</p:sld>
</file>

<file path=ppt/theme/theme1.xml><?xml version="1.0" encoding="utf-8"?>
<a:theme xmlns:a="http://schemas.openxmlformats.org/drawingml/2006/main" name="PresenterMedia.com On Target">
  <a:themeElements>
    <a:clrScheme name="on_target">
      <a:dk1>
        <a:sysClr val="windowText" lastClr="000000"/>
      </a:dk1>
      <a:lt1>
        <a:sysClr val="window" lastClr="FFFFFF"/>
      </a:lt1>
      <a:dk2>
        <a:srgbClr val="B40808"/>
      </a:dk2>
      <a:lt2>
        <a:srgbClr val="E0B7A0"/>
      </a:lt2>
      <a:accent1>
        <a:srgbClr val="B74900"/>
      </a:accent1>
      <a:accent2>
        <a:srgbClr val="943634"/>
      </a:accent2>
      <a:accent3>
        <a:srgbClr val="910101"/>
      </a:accent3>
      <a:accent4>
        <a:srgbClr val="B0402A"/>
      </a:accent4>
      <a:accent5>
        <a:srgbClr val="702010"/>
      </a:accent5>
      <a:accent6>
        <a:srgbClr val="7A4928"/>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9565FF2-C8C4-45CA-97E1-F458C853D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25460</TotalTime>
  <Words>203</Words>
  <Application>Microsoft Office PowerPoint</Application>
  <PresentationFormat>On-screen Show (4:3)</PresentationFormat>
  <Paragraphs>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Trebuchet MS</vt:lpstr>
      <vt:lpstr>Wingdings</vt:lpstr>
      <vt:lpstr>PresenterMedia.com On Target</vt:lpstr>
      <vt:lpstr>CIRCUIT 7 INTEGRATED PRACTICE TEAM (IPT)</vt:lpstr>
      <vt:lpstr>Cumulative Report May-December 2017</vt:lpstr>
      <vt:lpstr>Cumulative Report May-December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TARGET</dc:title>
  <dc:creator>Yulonda Thompson</dc:creator>
  <cp:lastModifiedBy>Crews, Laney</cp:lastModifiedBy>
  <cp:revision>141</cp:revision>
  <cp:lastPrinted>2016-08-23T13:09:17Z</cp:lastPrinted>
  <dcterms:created xsi:type="dcterms:W3CDTF">2014-09-09T13:46:10Z</dcterms:created>
  <dcterms:modified xsi:type="dcterms:W3CDTF">2018-05-11T12:32:38Z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TC018572749991</vt:lpwstr>
  </property>
</Properties>
</file>